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5143500" type="screen16x9"/>
  <p:notesSz cx="6858000" cy="9144000"/>
  <p:embeddedFontLst>
    <p:embeddedFont>
      <p:font typeface="Squada One" charset="0"/>
      <p:regular r:id="rId20"/>
    </p:embeddedFont>
    <p:embeddedFont>
      <p:font typeface="Proxima Nova" charset="0"/>
      <p:regular r:id="rId21"/>
      <p:bold r:id="rId22"/>
      <p:italic r:id="rId23"/>
      <p:boldItalic r:id="rId24"/>
    </p:embeddedFont>
    <p:embeddedFont>
      <p:font typeface="Roboto Condensed" charset="0"/>
      <p:regular r:id="rId25"/>
      <p:bold r:id="rId26"/>
      <p:italic r:id="rId27"/>
      <p:boldItalic r:id="rId28"/>
    </p:embeddedFont>
    <p:embeddedFont>
      <p:font typeface="Proxima Nova Semibold" charset="0"/>
      <p:regular r:id="rId29"/>
      <p:bold r:id="rId30"/>
      <p:boldItalic r:id="rId31"/>
    </p:embeddedFont>
    <p:embeddedFont>
      <p:font typeface="Comic Sans MS" pitchFamily="66" charset="0"/>
      <p:regular r:id="rId32"/>
      <p:bold r:id="rId33"/>
      <p:italic r:id="rId34"/>
      <p:boldItalic r:id="rId35"/>
    </p:embeddedFont>
    <p:embeddedFont>
      <p:font typeface="Fira Sans Extra Condensed Medium" charset="0"/>
      <p:regular r:id="rId36"/>
      <p:bold r:id="rId37"/>
      <p:italic r:id="rId38"/>
      <p:boldItalic r:id="rId39"/>
    </p:embeddedFont>
    <p:embeddedFont>
      <p:font typeface="맑은 고딕" pitchFamily="50" charset="-127"/>
      <p:regular r:id="rId40"/>
      <p:bold r:id="rId41"/>
    </p:embeddedFont>
    <p:embeddedFont>
      <p:font typeface="Roboto Condensed Light" charset="0"/>
      <p:regular r:id="rId42"/>
      <p:bold r:id="rId43"/>
      <p:italic r:id="rId44"/>
      <p:boldItalic r:id="rId45"/>
    </p:embeddedFont>
    <p:embeddedFont>
      <p:font typeface="Exo 2" charset="0"/>
      <p:regular r:id="rId46"/>
      <p:bold r:id="rId47"/>
      <p:italic r:id="rId48"/>
      <p:boldItalic r:id="rId49"/>
    </p:embeddedFont>
    <p:embeddedFont>
      <p:font typeface="카페24 고운밤" pitchFamily="2" charset="-127"/>
      <p:regular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54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473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106" d="100"/>
          <a:sy n="106" d="100"/>
        </p:scale>
        <p:origin x="-924" y="-336"/>
      </p:cViewPr>
      <p:guideLst>
        <p:guide orient="horz" pos="15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font" Target="fonts/font28.fntdata"/><Relationship Id="rId50" Type="http://schemas.openxmlformats.org/officeDocument/2006/relationships/font" Target="fonts/font31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0.fntdata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font" Target="fonts/font26.fntdata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font" Target="fonts/font29.fntdata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font" Target="fonts/font27.fntdata"/><Relationship Id="rId20" Type="http://schemas.openxmlformats.org/officeDocument/2006/relationships/font" Target="fonts/font1.fntdata"/><Relationship Id="rId41" Type="http://schemas.openxmlformats.org/officeDocument/2006/relationships/font" Target="fonts/font22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openxmlformats.org/officeDocument/2006/relationships/font" Target="fonts/font30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241197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1abfbaf28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1abfbaf28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8a945113f6_4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8a945113f6_4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a945113f6_4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a945113f6_4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892d86b4e2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892d86b4e2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8a945113f6_4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8a945113f6_4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89213db42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89213db42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19515fe0b_0_8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19515fe0b_0_88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92d86b4e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92d86b4e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a945113f6_3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a945113f6_3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a945113f6_3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a945113f6_3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19515fe0b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19515fe0b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a945113f6_3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8a945113f6_3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a945113f6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8a945113f6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2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ctrTitle" idx="2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ubTitle" idx="1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ctrTitle" idx="3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ubTitle" idx="4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ctrTitle" idx="5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ubTitle" idx="6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ctrTitle" idx="7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ubTitle" idx="8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ctrTitle" idx="9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ubTitle" idx="13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ctrTitle" idx="14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15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ctrTitle" idx="2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ctrTitle" idx="3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4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15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29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1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USTOM_15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4">
  <p:cSld name="CUSTOM_15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6">
  <p:cSld name="CUSTOM_3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21"/>
          <p:cNvSpPr txBox="1">
            <a:spLocks noGrp="1"/>
          </p:cNvSpPr>
          <p:nvPr>
            <p:ph type="subTitle" idx="1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5">
  <p:cSld name="CUSTOM_15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3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/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/>
              </a:rPr>
              <a:t>Freepik</a:t>
            </a: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sz="900" b="1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ubTitle" idx="1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 idx="2" hasCustomPrompt="1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title" idx="3" hasCustomPrompt="1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 idx="5" hasCustomPrompt="1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6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2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ctrTitle" idx="2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ctrTitle" idx="3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4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ctrTitle" idx="5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ubTitle" idx="6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  <a:defRPr sz="11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ransition spd="med"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30" name="Google Shape;130;p2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</p:sldLayoutIdLst>
  <p:transition spd="med"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eong-Ho-Joon/Kosea2020_MidPtj/tree/master/SDSA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subTitle" idx="1"/>
          </p:nvPr>
        </p:nvSpPr>
        <p:spPr>
          <a:xfrm>
            <a:off x="7372054" y="2571750"/>
            <a:ext cx="16005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22_31기_정호준</a:t>
            </a:r>
            <a:endParaRPr sz="1800" dirty="0"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2020.06.22</a:t>
            </a:r>
            <a:endParaRPr sz="1800" dirty="0"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1165931" y="778650"/>
            <a:ext cx="6750210" cy="92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서울시 맛집 조회 프로그램</a:t>
            </a:r>
            <a:endParaRPr dirty="0"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cxnSp>
        <p:nvCxnSpPr>
          <p:cNvPr id="138" name="Google Shape;138;p28"/>
          <p:cNvCxnSpPr/>
          <p:nvPr/>
        </p:nvCxnSpPr>
        <p:spPr>
          <a:xfrm>
            <a:off x="7057500" y="257175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 txBox="1">
            <a:spLocks noGrp="1"/>
          </p:cNvSpPr>
          <p:nvPr>
            <p:ph type="ctrTitle"/>
          </p:nvPr>
        </p:nvSpPr>
        <p:spPr>
          <a:xfrm>
            <a:off x="1964851" y="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카페24 고운밤" pitchFamily="2" charset="-127"/>
                <a:ea typeface="카페24 고운밤" pitchFamily="2" charset="-127"/>
                <a:cs typeface="Squada One"/>
                <a:sym typeface="Squada One"/>
              </a:rPr>
              <a:t>클래스 다이어그램</a:t>
            </a:r>
            <a:endParaRPr sz="3600" dirty="0">
              <a:latin typeface="카페24 고운밤" pitchFamily="2" charset="-127"/>
              <a:ea typeface="카페24 고운밤" pitchFamily="2" charset="-127"/>
              <a:cs typeface="Squada One"/>
              <a:sym typeface="Squada One"/>
            </a:endParaRPr>
          </a:p>
        </p:txBody>
      </p:sp>
      <p:cxnSp>
        <p:nvCxnSpPr>
          <p:cNvPr id="242" name="Google Shape;242;p37"/>
          <p:cNvCxnSpPr/>
          <p:nvPr/>
        </p:nvCxnSpPr>
        <p:spPr>
          <a:xfrm rot="-5400000" flipH="1">
            <a:off x="4396930" y="2314525"/>
            <a:ext cx="3609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Google Shape;243;p37"/>
          <p:cNvSpPr/>
          <p:nvPr/>
        </p:nvSpPr>
        <p:spPr>
          <a:xfrm>
            <a:off x="3079550" y="2572350"/>
            <a:ext cx="3055500" cy="8337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7"/>
          <p:cNvSpPr/>
          <p:nvPr/>
        </p:nvSpPr>
        <p:spPr>
          <a:xfrm>
            <a:off x="3834350" y="1111125"/>
            <a:ext cx="1486200" cy="9462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7"/>
          <p:cNvSpPr txBox="1"/>
          <p:nvPr/>
        </p:nvSpPr>
        <p:spPr>
          <a:xfrm>
            <a:off x="3856617" y="2581716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NEPTUNE</a:t>
            </a:r>
            <a:endParaRPr b="1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46" name="Google Shape;246;p37"/>
          <p:cNvSpPr txBox="1"/>
          <p:nvPr/>
        </p:nvSpPr>
        <p:spPr>
          <a:xfrm>
            <a:off x="3188396" y="2855329"/>
            <a:ext cx="2767200" cy="8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Neptune is the farthest planet from the Sun, the fourth-largest in our Solar System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247" name="Google Shape;247;p37"/>
          <p:cNvSpPr txBox="1"/>
          <p:nvPr/>
        </p:nvSpPr>
        <p:spPr>
          <a:xfrm>
            <a:off x="3874904" y="1084115"/>
            <a:ext cx="14307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Exo 2"/>
                <a:ea typeface="Exo 2"/>
                <a:cs typeface="Exo 2"/>
                <a:sym typeface="Exo 2"/>
              </a:rPr>
              <a:t>MARS</a:t>
            </a:r>
            <a:endParaRPr b="1">
              <a:solidFill>
                <a:schemeClr val="l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48" name="Google Shape;248;p37"/>
          <p:cNvSpPr txBox="1"/>
          <p:nvPr/>
        </p:nvSpPr>
        <p:spPr>
          <a:xfrm>
            <a:off x="3946004" y="1352325"/>
            <a:ext cx="1288500" cy="6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Despite being red, Mars is a cold place, not hot</a:t>
            </a:r>
            <a:endParaRPr sz="10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249" name="Google Shape;24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775" y="686425"/>
            <a:ext cx="4767375" cy="445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68;p30"/>
          <p:cNvSpPr txBox="1"/>
          <p:nvPr/>
        </p:nvSpPr>
        <p:spPr>
          <a:xfrm>
            <a:off x="8264360" y="4757975"/>
            <a:ext cx="87964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03 UML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8"/>
          <p:cNvSpPr txBox="1">
            <a:spLocks noGrp="1"/>
          </p:cNvSpPr>
          <p:nvPr>
            <p:ph type="ctrTitle"/>
          </p:nvPr>
        </p:nvSpPr>
        <p:spPr>
          <a:xfrm>
            <a:off x="1964851" y="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카페24 고운밤" pitchFamily="2" charset="-127"/>
                <a:ea typeface="카페24 고운밤" pitchFamily="2" charset="-127"/>
                <a:cs typeface="Squada One"/>
                <a:sym typeface="Squada One"/>
              </a:rPr>
              <a:t>유스케이스 다이어그램</a:t>
            </a:r>
            <a:endParaRPr sz="4000" dirty="0">
              <a:latin typeface="카페24 고운밤" pitchFamily="2" charset="-127"/>
              <a:ea typeface="카페24 고운밤" pitchFamily="2" charset="-127"/>
              <a:cs typeface="Squada One"/>
              <a:sym typeface="Squada One"/>
            </a:endParaRPr>
          </a:p>
        </p:txBody>
      </p:sp>
      <p:pic>
        <p:nvPicPr>
          <p:cNvPr id="256" name="Google Shape;25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713" y="890588"/>
            <a:ext cx="6124575" cy="3819525"/>
          </a:xfrm>
          <a:prstGeom prst="rect">
            <a:avLst/>
          </a:prstGeom>
          <a:noFill/>
          <a:ln w="38100" cap="flat" cmpd="sng">
            <a:solidFill>
              <a:srgbClr val="D9D2E9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257" name="Google Shape;257;p38"/>
          <p:cNvCxnSpPr/>
          <p:nvPr/>
        </p:nvCxnSpPr>
        <p:spPr>
          <a:xfrm rot="10800000">
            <a:off x="5641775" y="1532650"/>
            <a:ext cx="1222500" cy="1363500"/>
          </a:xfrm>
          <a:prstGeom prst="straightConnector1">
            <a:avLst/>
          </a:prstGeom>
          <a:noFill/>
          <a:ln w="38100" cap="flat" cmpd="sng">
            <a:solidFill>
              <a:srgbClr val="D9D2E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8" name="Google Shape;258;p38"/>
          <p:cNvCxnSpPr/>
          <p:nvPr/>
        </p:nvCxnSpPr>
        <p:spPr>
          <a:xfrm flipH="1">
            <a:off x="5641975" y="2896150"/>
            <a:ext cx="1241100" cy="1504500"/>
          </a:xfrm>
          <a:prstGeom prst="straightConnector1">
            <a:avLst/>
          </a:prstGeom>
          <a:noFill/>
          <a:ln w="38100" cap="flat" cmpd="sng">
            <a:solidFill>
              <a:srgbClr val="D9D2E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9" name="Google Shape;259;p38"/>
          <p:cNvCxnSpPr/>
          <p:nvPr/>
        </p:nvCxnSpPr>
        <p:spPr>
          <a:xfrm rot="10800000">
            <a:off x="5641875" y="2896150"/>
            <a:ext cx="1203600" cy="0"/>
          </a:xfrm>
          <a:prstGeom prst="straightConnector1">
            <a:avLst/>
          </a:prstGeom>
          <a:noFill/>
          <a:ln w="38100" cap="flat" cmpd="sng">
            <a:solidFill>
              <a:srgbClr val="D9D2E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0" name="Google Shape;260;p38"/>
          <p:cNvCxnSpPr/>
          <p:nvPr/>
        </p:nvCxnSpPr>
        <p:spPr>
          <a:xfrm rot="10800000" flipH="1">
            <a:off x="2331975" y="1523375"/>
            <a:ext cx="1156500" cy="1401000"/>
          </a:xfrm>
          <a:prstGeom prst="straightConnector1">
            <a:avLst/>
          </a:prstGeom>
          <a:noFill/>
          <a:ln w="38100" cap="flat" cmpd="sng">
            <a:solidFill>
              <a:srgbClr val="EAD1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1" name="Google Shape;261;p38"/>
          <p:cNvCxnSpPr/>
          <p:nvPr/>
        </p:nvCxnSpPr>
        <p:spPr>
          <a:xfrm>
            <a:off x="2350775" y="2924375"/>
            <a:ext cx="1147200" cy="9300"/>
          </a:xfrm>
          <a:prstGeom prst="straightConnector1">
            <a:avLst/>
          </a:prstGeom>
          <a:noFill/>
          <a:ln w="38100" cap="flat" cmpd="sng">
            <a:solidFill>
              <a:srgbClr val="EAD1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2" name="Google Shape;262;p38"/>
          <p:cNvCxnSpPr/>
          <p:nvPr/>
        </p:nvCxnSpPr>
        <p:spPr>
          <a:xfrm>
            <a:off x="2369575" y="2924375"/>
            <a:ext cx="1109700" cy="1476300"/>
          </a:xfrm>
          <a:prstGeom prst="straightConnector1">
            <a:avLst/>
          </a:prstGeom>
          <a:noFill/>
          <a:ln w="38100" cap="flat" cmpd="sng">
            <a:solidFill>
              <a:srgbClr val="EAD1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68;p30"/>
          <p:cNvSpPr txBox="1"/>
          <p:nvPr/>
        </p:nvSpPr>
        <p:spPr>
          <a:xfrm>
            <a:off x="8264360" y="4757975"/>
            <a:ext cx="87964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03 UML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9" name="Google Shape;269;p39"/>
          <p:cNvCxnSpPr/>
          <p:nvPr/>
        </p:nvCxnSpPr>
        <p:spPr>
          <a:xfrm flipH="1">
            <a:off x="1883425" y="0"/>
            <a:ext cx="6600" cy="2905500"/>
          </a:xfrm>
          <a:prstGeom prst="straightConnector1">
            <a:avLst/>
          </a:prstGeom>
          <a:noFill/>
          <a:ln w="9525" cap="flat" cmpd="sng">
            <a:solidFill>
              <a:srgbClr val="A2C4C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164;p30"/>
          <p:cNvSpPr txBox="1">
            <a:spLocks noGrp="1"/>
          </p:cNvSpPr>
          <p:nvPr>
            <p:ph type="title" idx="3"/>
          </p:nvPr>
        </p:nvSpPr>
        <p:spPr>
          <a:xfrm>
            <a:off x="556622" y="723098"/>
            <a:ext cx="1176927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 smtClean="0">
                <a:latin typeface="카페24 고운밤" pitchFamily="2" charset="-127"/>
                <a:ea typeface="카페24 고운밤" pitchFamily="2" charset="-127"/>
              </a:rPr>
              <a:t>04</a:t>
            </a:r>
            <a:endParaRPr sz="80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9" name="Google Shape;166;p30"/>
          <p:cNvSpPr txBox="1"/>
          <p:nvPr/>
        </p:nvSpPr>
        <p:spPr>
          <a:xfrm>
            <a:off x="357448" y="1654975"/>
            <a:ext cx="1492178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UI </a:t>
            </a:r>
            <a:r>
              <a:rPr lang="ko-KR" altLang="en-US" sz="2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정의서</a:t>
            </a:r>
            <a:endParaRPr sz="2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1" name="Google Shape;168;p30"/>
          <p:cNvSpPr txBox="1"/>
          <p:nvPr/>
        </p:nvSpPr>
        <p:spPr>
          <a:xfrm>
            <a:off x="7814650" y="4758000"/>
            <a:ext cx="132935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ko-KR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04 </a:t>
            </a:r>
            <a:r>
              <a:rPr lang="en-US" altLang="ko-KR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UI </a:t>
            </a:r>
            <a:r>
              <a:rPr lang="ko-KR" altLang="en-US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정의서</a:t>
            </a:r>
            <a:endParaRPr lang="ko-KR" altLang="en-US"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2" name="Google Shape;167;p30"/>
          <p:cNvSpPr txBox="1"/>
          <p:nvPr/>
        </p:nvSpPr>
        <p:spPr>
          <a:xfrm>
            <a:off x="4114800" y="1072275"/>
            <a:ext cx="1400175" cy="6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-</a:t>
            </a:r>
            <a:r>
              <a:rPr lang="en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</a:t>
            </a:r>
            <a:r>
              <a:rPr lang="en-US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UI </a:t>
            </a:r>
            <a:r>
              <a:rPr lang="ko-KR" altLang="en-US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정의서</a:t>
            </a:r>
            <a:endParaRPr lang="ko-KR" altLang="en-US"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57000"/>
            <a:ext cx="3590025" cy="292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5275" y="1556988"/>
            <a:ext cx="5098724" cy="2924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0"/>
          <p:cNvSpPr/>
          <p:nvPr/>
        </p:nvSpPr>
        <p:spPr>
          <a:xfrm>
            <a:off x="75225" y="1857925"/>
            <a:ext cx="3403800" cy="1344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40"/>
          <p:cNvSpPr txBox="1"/>
          <p:nvPr/>
        </p:nvSpPr>
        <p:spPr>
          <a:xfrm>
            <a:off x="356363" y="2055375"/>
            <a:ext cx="28773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latin typeface="카페24 고운밤" pitchFamily="2" charset="-127"/>
                <a:ea typeface="카페24 고운밤" pitchFamily="2" charset="-127"/>
                <a:cs typeface="Roboto Condensed"/>
                <a:sym typeface="Roboto Condensed"/>
              </a:rPr>
              <a:t>사진 추가 예정</a:t>
            </a:r>
            <a:endParaRPr sz="2700" b="1" dirty="0">
              <a:latin typeface="카페24 고운밤" pitchFamily="2" charset="-127"/>
              <a:ea typeface="카페24 고운밤" pitchFamily="2" charset="-127"/>
              <a:cs typeface="Roboto Condensed"/>
              <a:sym typeface="Roboto Condensed"/>
            </a:endParaRPr>
          </a:p>
        </p:txBody>
      </p:sp>
      <p:sp>
        <p:nvSpPr>
          <p:cNvPr id="281" name="Google Shape;281;p40"/>
          <p:cNvSpPr/>
          <p:nvPr/>
        </p:nvSpPr>
        <p:spPr>
          <a:xfrm>
            <a:off x="4892738" y="2922425"/>
            <a:ext cx="3403800" cy="1344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40"/>
          <p:cNvSpPr txBox="1"/>
          <p:nvPr/>
        </p:nvSpPr>
        <p:spPr>
          <a:xfrm>
            <a:off x="1852400" y="3928475"/>
            <a:ext cx="282000" cy="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2000" b="1">
              <a:solidFill>
                <a:srgbClr val="FF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83" name="Google Shape;283;p40"/>
          <p:cNvSpPr txBox="1"/>
          <p:nvPr/>
        </p:nvSpPr>
        <p:spPr>
          <a:xfrm>
            <a:off x="5155988" y="3260975"/>
            <a:ext cx="28773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latin typeface="카페24 고운밤" pitchFamily="2" charset="-127"/>
                <a:ea typeface="카페24 고운밤" pitchFamily="2" charset="-127"/>
                <a:cs typeface="Roboto Condensed"/>
                <a:sym typeface="Roboto Condensed"/>
              </a:rPr>
              <a:t>사진 추가 예정</a:t>
            </a:r>
            <a:endParaRPr sz="2700" b="1" dirty="0">
              <a:latin typeface="카페24 고운밤" pitchFamily="2" charset="-127"/>
              <a:ea typeface="카페24 고운밤" pitchFamily="2" charset="-127"/>
              <a:cs typeface="Roboto Condensed"/>
              <a:sym typeface="Roboto Condensed"/>
            </a:endParaRPr>
          </a:p>
        </p:txBody>
      </p:sp>
      <p:sp>
        <p:nvSpPr>
          <p:cNvPr id="284" name="Google Shape;284;p40"/>
          <p:cNvSpPr txBox="1"/>
          <p:nvPr/>
        </p:nvSpPr>
        <p:spPr>
          <a:xfrm>
            <a:off x="1852400" y="3520325"/>
            <a:ext cx="282000" cy="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2000" b="1">
              <a:solidFill>
                <a:srgbClr val="FF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85" name="Google Shape;285;p40"/>
          <p:cNvSpPr txBox="1"/>
          <p:nvPr/>
        </p:nvSpPr>
        <p:spPr>
          <a:xfrm>
            <a:off x="2900838" y="3304050"/>
            <a:ext cx="282000" cy="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2000" b="1">
              <a:solidFill>
                <a:srgbClr val="FF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86" name="Google Shape;286;p40"/>
          <p:cNvSpPr/>
          <p:nvPr/>
        </p:nvSpPr>
        <p:spPr>
          <a:xfrm>
            <a:off x="4062375" y="4340225"/>
            <a:ext cx="5098800" cy="1317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40"/>
          <p:cNvSpPr txBox="1"/>
          <p:nvPr/>
        </p:nvSpPr>
        <p:spPr>
          <a:xfrm>
            <a:off x="3479025" y="121675"/>
            <a:ext cx="2196450" cy="7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1~2주차UI</a:t>
            </a:r>
            <a:endParaRPr b="1" dirty="0"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4" name="Google Shape;168;p30"/>
          <p:cNvSpPr txBox="1"/>
          <p:nvPr/>
        </p:nvSpPr>
        <p:spPr>
          <a:xfrm>
            <a:off x="7814650" y="4758000"/>
            <a:ext cx="132935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ko-KR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04 </a:t>
            </a:r>
            <a:r>
              <a:rPr lang="en-US" altLang="ko-KR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UI </a:t>
            </a:r>
            <a:r>
              <a:rPr lang="ko-KR" altLang="en-US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정의서</a:t>
            </a:r>
            <a:endParaRPr lang="ko-KR" altLang="en-US"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57000"/>
            <a:ext cx="3590025" cy="2924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1"/>
          <p:cNvSpPr/>
          <p:nvPr/>
        </p:nvSpPr>
        <p:spPr>
          <a:xfrm>
            <a:off x="68925" y="4217850"/>
            <a:ext cx="1502400" cy="1881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FA8DC"/>
              </a:solidFill>
            </a:endParaRPr>
          </a:p>
        </p:txBody>
      </p:sp>
      <p:sp>
        <p:nvSpPr>
          <p:cNvPr id="295" name="Google Shape;295;p41"/>
          <p:cNvSpPr/>
          <p:nvPr/>
        </p:nvSpPr>
        <p:spPr>
          <a:xfrm>
            <a:off x="2008500" y="4217850"/>
            <a:ext cx="1502400" cy="188100"/>
          </a:xfrm>
          <a:prstGeom prst="rect">
            <a:avLst/>
          </a:prstGeom>
          <a:noFill/>
          <a:ln w="9525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41"/>
          <p:cNvSpPr txBox="1"/>
          <p:nvPr/>
        </p:nvSpPr>
        <p:spPr>
          <a:xfrm>
            <a:off x="1977575" y="3586375"/>
            <a:ext cx="15024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E06666"/>
                </a:solidFill>
                <a:latin typeface="카페24 고운밤" pitchFamily="2" charset="-127"/>
                <a:ea typeface="카페24 고운밤" pitchFamily="2" charset="-127"/>
                <a:cs typeface="Roboto Condensed"/>
                <a:sym typeface="Roboto Condensed"/>
              </a:rPr>
              <a:t>지역 상관없이 전체조회</a:t>
            </a:r>
            <a:endParaRPr sz="1800" b="1" dirty="0">
              <a:solidFill>
                <a:srgbClr val="E06666"/>
              </a:solidFill>
              <a:latin typeface="카페24 고운밤" pitchFamily="2" charset="-127"/>
              <a:ea typeface="카페24 고운밤" pitchFamily="2" charset="-127"/>
              <a:cs typeface="Roboto Condensed"/>
              <a:sym typeface="Roboto Condensed"/>
            </a:endParaRPr>
          </a:p>
        </p:txBody>
      </p:sp>
      <p:sp>
        <p:nvSpPr>
          <p:cNvPr id="297" name="Google Shape;297;p41"/>
          <p:cNvSpPr txBox="1"/>
          <p:nvPr/>
        </p:nvSpPr>
        <p:spPr>
          <a:xfrm>
            <a:off x="68925" y="3576850"/>
            <a:ext cx="15024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6FA8DC"/>
                </a:solidFill>
                <a:latin typeface="카페24 고운밤" pitchFamily="2" charset="-127"/>
                <a:ea typeface="카페24 고운밤" pitchFamily="2" charset="-127"/>
                <a:cs typeface="Roboto Condensed"/>
                <a:sym typeface="Roboto Condensed"/>
              </a:rPr>
              <a:t>랜덤으로 15개 맛집조회</a:t>
            </a:r>
            <a:endParaRPr sz="1800" b="1" dirty="0">
              <a:solidFill>
                <a:srgbClr val="6FA8DC"/>
              </a:solidFill>
              <a:latin typeface="카페24 고운밤" pitchFamily="2" charset="-127"/>
              <a:ea typeface="카페24 고운밤" pitchFamily="2" charset="-127"/>
              <a:cs typeface="Roboto Condensed"/>
              <a:sym typeface="Roboto Condensed"/>
            </a:endParaRPr>
          </a:p>
        </p:txBody>
      </p:sp>
      <p:sp>
        <p:nvSpPr>
          <p:cNvPr id="298" name="Google Shape;298;p41"/>
          <p:cNvSpPr txBox="1"/>
          <p:nvPr/>
        </p:nvSpPr>
        <p:spPr>
          <a:xfrm>
            <a:off x="1524300" y="1743975"/>
            <a:ext cx="2916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99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b="1">
              <a:solidFill>
                <a:srgbClr val="FF99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99" name="Google Shape;299;p41"/>
          <p:cNvSpPr txBox="1"/>
          <p:nvPr/>
        </p:nvSpPr>
        <p:spPr>
          <a:xfrm>
            <a:off x="1524300" y="2064750"/>
            <a:ext cx="2916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99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b="1">
              <a:solidFill>
                <a:srgbClr val="FF99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00" name="Google Shape;300;p41"/>
          <p:cNvSpPr/>
          <p:nvPr/>
        </p:nvSpPr>
        <p:spPr>
          <a:xfrm>
            <a:off x="2273025" y="1839100"/>
            <a:ext cx="1104300" cy="543977"/>
          </a:xfrm>
          <a:prstGeom prst="rect">
            <a:avLst/>
          </a:prstGeom>
          <a:noFill/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1" name="Google Shape;301;p41"/>
          <p:cNvCxnSpPr>
            <a:endCxn id="302" idx="1"/>
          </p:cNvCxnSpPr>
          <p:nvPr/>
        </p:nvCxnSpPr>
        <p:spPr>
          <a:xfrm rot="10800000" flipH="1">
            <a:off x="3604475" y="3013578"/>
            <a:ext cx="440700" cy="559500"/>
          </a:xfrm>
          <a:prstGeom prst="straightConnector1">
            <a:avLst/>
          </a:prstGeom>
          <a:noFill/>
          <a:ln w="28575" cap="flat" cmpd="sng">
            <a:solidFill>
              <a:srgbClr val="EFEFEF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02" name="Google Shape;30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5175" y="1551390"/>
            <a:ext cx="5098826" cy="2924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1"/>
          <p:cNvSpPr txBox="1"/>
          <p:nvPr/>
        </p:nvSpPr>
        <p:spPr>
          <a:xfrm>
            <a:off x="3038900" y="1923700"/>
            <a:ext cx="2916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99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b="1">
              <a:solidFill>
                <a:srgbClr val="FF99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04" name="Google Shape;304;p41"/>
          <p:cNvSpPr txBox="1"/>
          <p:nvPr/>
        </p:nvSpPr>
        <p:spPr>
          <a:xfrm>
            <a:off x="2093025" y="1463400"/>
            <a:ext cx="15024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9900"/>
                </a:solidFill>
                <a:latin typeface="카페24 고운밤" pitchFamily="2" charset="-127"/>
                <a:ea typeface="카페24 고운밤" pitchFamily="2" charset="-127"/>
                <a:cs typeface="Roboto Condensed"/>
                <a:sym typeface="Roboto Condensed"/>
              </a:rPr>
              <a:t>지역별로 조회</a:t>
            </a:r>
            <a:endParaRPr sz="1800" b="1" dirty="0">
              <a:solidFill>
                <a:srgbClr val="FF9900"/>
              </a:solidFill>
              <a:latin typeface="카페24 고운밤" pitchFamily="2" charset="-127"/>
              <a:ea typeface="카페24 고운밤" pitchFamily="2" charset="-127"/>
              <a:cs typeface="Roboto Condensed"/>
              <a:sym typeface="Roboto Condensed"/>
            </a:endParaRPr>
          </a:p>
        </p:txBody>
      </p:sp>
      <p:sp>
        <p:nvSpPr>
          <p:cNvPr id="305" name="Google Shape;305;p41"/>
          <p:cNvSpPr txBox="1"/>
          <p:nvPr/>
        </p:nvSpPr>
        <p:spPr>
          <a:xfrm>
            <a:off x="3527250" y="75125"/>
            <a:ext cx="1749600" cy="7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최종 UI</a:t>
            </a:r>
            <a:endParaRPr b="1" dirty="0"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6" name="Google Shape;168;p30"/>
          <p:cNvSpPr txBox="1"/>
          <p:nvPr/>
        </p:nvSpPr>
        <p:spPr>
          <a:xfrm>
            <a:off x="7814650" y="4758000"/>
            <a:ext cx="132935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ko-KR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04 </a:t>
            </a:r>
            <a:r>
              <a:rPr lang="en-US" altLang="ko-KR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UI </a:t>
            </a:r>
            <a:r>
              <a:rPr lang="ko-KR" altLang="en-US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정의서</a:t>
            </a:r>
            <a:endParaRPr lang="ko-KR" altLang="en-US"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7" name="Google Shape;295;p41"/>
          <p:cNvSpPr/>
          <p:nvPr/>
        </p:nvSpPr>
        <p:spPr>
          <a:xfrm>
            <a:off x="4039105" y="4199919"/>
            <a:ext cx="5098826" cy="257915"/>
          </a:xfrm>
          <a:prstGeom prst="rect">
            <a:avLst/>
          </a:prstGeom>
          <a:noFill/>
          <a:ln w="9525" cap="flat" cmpd="sng">
            <a:solidFill>
              <a:srgbClr val="FE473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04;p41"/>
          <p:cNvSpPr txBox="1"/>
          <p:nvPr/>
        </p:nvSpPr>
        <p:spPr>
          <a:xfrm>
            <a:off x="0" y="1146990"/>
            <a:ext cx="15024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카페24 고운밤" pitchFamily="2" charset="-127"/>
                <a:ea typeface="카페24 고운밤" pitchFamily="2" charset="-127"/>
                <a:cs typeface="Roboto Condensed"/>
                <a:sym typeface="Roboto Condensed"/>
              </a:rPr>
              <a:t>첫번째</a:t>
            </a:r>
            <a:r>
              <a:rPr lang="ko-KR" altLang="en-US" sz="1800" b="1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카페24 고운밤" pitchFamily="2" charset="-127"/>
                <a:ea typeface="카페24 고운밤" pitchFamily="2" charset="-127"/>
                <a:cs typeface="Roboto Condensed"/>
                <a:sym typeface="Roboto Condensed"/>
              </a:rPr>
              <a:t> </a:t>
            </a:r>
            <a:r>
              <a:rPr lang="en-US" altLang="ko-KR" sz="1800" b="1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카페24 고운밤" pitchFamily="2" charset="-127"/>
                <a:ea typeface="카페24 고운밤" pitchFamily="2" charset="-127"/>
                <a:cs typeface="Roboto Condensed"/>
                <a:sym typeface="Roboto Condensed"/>
              </a:rPr>
              <a:t>UI</a:t>
            </a:r>
            <a:endParaRPr sz="1800" b="1" dirty="0">
              <a:solidFill>
                <a:schemeClr val="bg2">
                  <a:lumMod val="20000"/>
                  <a:lumOff val="80000"/>
                </a:schemeClr>
              </a:solidFill>
              <a:latin typeface="카페24 고운밤" pitchFamily="2" charset="-127"/>
              <a:ea typeface="카페24 고운밤" pitchFamily="2" charset="-127"/>
              <a:cs typeface="Roboto Condensed"/>
              <a:sym typeface="Roboto Condensed"/>
            </a:endParaRPr>
          </a:p>
        </p:txBody>
      </p:sp>
      <p:sp>
        <p:nvSpPr>
          <p:cNvPr id="20" name="Google Shape;304;p41"/>
          <p:cNvSpPr txBox="1"/>
          <p:nvPr/>
        </p:nvSpPr>
        <p:spPr>
          <a:xfrm>
            <a:off x="4045175" y="1146990"/>
            <a:ext cx="1502400" cy="4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 err="1" smtClean="0">
                <a:solidFill>
                  <a:schemeClr val="bg2">
                    <a:lumMod val="20000"/>
                    <a:lumOff val="80000"/>
                  </a:schemeClr>
                </a:solidFill>
                <a:latin typeface="카페24 고운밤" pitchFamily="2" charset="-127"/>
                <a:ea typeface="카페24 고운밤" pitchFamily="2" charset="-127"/>
                <a:cs typeface="Roboto Condensed"/>
                <a:sym typeface="Roboto Condensed"/>
              </a:rPr>
              <a:t>두번째</a:t>
            </a:r>
            <a:r>
              <a:rPr lang="ko-KR" altLang="en-US" sz="1800" b="1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카페24 고운밤" pitchFamily="2" charset="-127"/>
                <a:ea typeface="카페24 고운밤" pitchFamily="2" charset="-127"/>
                <a:cs typeface="Roboto Condensed"/>
                <a:sym typeface="Roboto Condensed"/>
              </a:rPr>
              <a:t> </a:t>
            </a:r>
            <a:r>
              <a:rPr lang="en-US" altLang="ko-KR" sz="1800" b="1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카페24 고운밤" pitchFamily="2" charset="-127"/>
                <a:ea typeface="카페24 고운밤" pitchFamily="2" charset="-127"/>
                <a:cs typeface="Roboto Condensed"/>
                <a:sym typeface="Roboto Condensed"/>
              </a:rPr>
              <a:t>UI</a:t>
            </a:r>
            <a:endParaRPr sz="1800" b="1" dirty="0">
              <a:solidFill>
                <a:schemeClr val="bg2">
                  <a:lumMod val="20000"/>
                  <a:lumOff val="80000"/>
                </a:schemeClr>
              </a:solidFill>
              <a:latin typeface="카페24 고운밤" pitchFamily="2" charset="-127"/>
              <a:ea typeface="카페24 고운밤" pitchFamily="2" charset="-127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2"/>
          <p:cNvSpPr txBox="1">
            <a:spLocks noGrp="1"/>
          </p:cNvSpPr>
          <p:nvPr>
            <p:ph type="ctrTitle"/>
          </p:nvPr>
        </p:nvSpPr>
        <p:spPr>
          <a:xfrm flipH="1">
            <a:off x="0" y="1838326"/>
            <a:ext cx="9144000" cy="13811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dirty="0">
                <a:solidFill>
                  <a:schemeClr val="hlink"/>
                </a:solidFill>
                <a:uFill>
                  <a:noFill/>
                </a:uFill>
                <a:latin typeface="카페24 고운밤" pitchFamily="2" charset="-127"/>
                <a:ea typeface="카페24 고운밤" pitchFamily="2" charset="-127"/>
                <a:cs typeface="Arial"/>
                <a:sym typeface="Arial"/>
                <a:hlinkClick r:id="rId3"/>
              </a:rPr>
              <a:t>https://github.com/Jeong-Ho-Joon/Kosea2020_MidPtj/tree/master/SDSA</a:t>
            </a:r>
            <a:endParaRPr sz="4000" b="0" dirty="0">
              <a:latin typeface="카페24 고운밤" pitchFamily="2" charset="-127"/>
              <a:ea typeface="카페24 고운밤" pitchFamily="2" charset="-127"/>
              <a:cs typeface="Arial"/>
              <a:sym typeface="Arial"/>
            </a:endParaRPr>
          </a:p>
        </p:txBody>
      </p:sp>
      <p:sp>
        <p:nvSpPr>
          <p:cNvPr id="312" name="Google Shape;312;p42"/>
          <p:cNvSpPr txBox="1">
            <a:spLocks noGrp="1"/>
          </p:cNvSpPr>
          <p:nvPr>
            <p:ph type="title" idx="2"/>
          </p:nvPr>
        </p:nvSpPr>
        <p:spPr>
          <a:xfrm flipH="1">
            <a:off x="3009900" y="271900"/>
            <a:ext cx="2962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카페24 고운밤" pitchFamily="2" charset="-127"/>
                <a:ea typeface="카페24 고운밤" pitchFamily="2" charset="-127"/>
                <a:cs typeface="Squada One"/>
                <a:sym typeface="Squada One"/>
              </a:rPr>
              <a:t>GITHUB   주소</a:t>
            </a:r>
            <a:endParaRPr sz="4000" dirty="0">
              <a:latin typeface="카페24 고운밤" pitchFamily="2" charset="-127"/>
              <a:ea typeface="카페24 고운밤" pitchFamily="2" charset="-127"/>
              <a:cs typeface="Squada One"/>
              <a:sym typeface="Squada One"/>
            </a:endParaRPr>
          </a:p>
        </p:txBody>
      </p:sp>
      <p:cxnSp>
        <p:nvCxnSpPr>
          <p:cNvPr id="313" name="Google Shape;313;p42"/>
          <p:cNvCxnSpPr/>
          <p:nvPr/>
        </p:nvCxnSpPr>
        <p:spPr>
          <a:xfrm>
            <a:off x="0" y="34076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42"/>
          <p:cNvCxnSpPr/>
          <p:nvPr/>
        </p:nvCxnSpPr>
        <p:spPr>
          <a:xfrm>
            <a:off x="0" y="15999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3"/>
          <p:cNvSpPr txBox="1"/>
          <p:nvPr/>
        </p:nvSpPr>
        <p:spPr>
          <a:xfrm>
            <a:off x="2459850" y="1924050"/>
            <a:ext cx="4055250" cy="11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Thank You!</a:t>
            </a:r>
            <a:endParaRPr sz="72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>
            <a:spLocks noGrp="1"/>
          </p:cNvSpPr>
          <p:nvPr>
            <p:ph type="ctrTitle"/>
          </p:nvPr>
        </p:nvSpPr>
        <p:spPr>
          <a:xfrm>
            <a:off x="3154688" y="0"/>
            <a:ext cx="2905200" cy="5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latin typeface="카페24 고운밤" pitchFamily="2" charset="-127"/>
                <a:ea typeface="카페24 고운밤" pitchFamily="2" charset="-127"/>
                <a:cs typeface="Squada One"/>
                <a:sym typeface="Squada One"/>
              </a:rPr>
              <a:t>목</a:t>
            </a:r>
            <a:r>
              <a:rPr lang="en" sz="3200" dirty="0">
                <a:latin typeface="카페24 고운밤" pitchFamily="2" charset="-127"/>
                <a:ea typeface="카페24 고운밤" pitchFamily="2" charset="-127"/>
                <a:cs typeface="Squada One"/>
                <a:sym typeface="Squada One"/>
              </a:rPr>
              <a:t>	</a:t>
            </a:r>
            <a:r>
              <a:rPr lang="en" sz="3200" dirty="0" smtClean="0">
                <a:latin typeface="카페24 고운밤" pitchFamily="2" charset="-127"/>
                <a:ea typeface="카페24 고운밤" pitchFamily="2" charset="-127"/>
                <a:cs typeface="Squada One"/>
                <a:sym typeface="Squada One"/>
              </a:rPr>
              <a:t>	     차</a:t>
            </a:r>
            <a:endParaRPr sz="3200" dirty="0">
              <a:latin typeface="카페24 고운밤" pitchFamily="2" charset="-127"/>
              <a:ea typeface="카페24 고운밤" pitchFamily="2" charset="-127"/>
              <a:cs typeface="Squada One"/>
              <a:sym typeface="Squada One"/>
            </a:endParaRPr>
          </a:p>
        </p:txBody>
      </p:sp>
      <p:sp>
        <p:nvSpPr>
          <p:cNvPr id="144" name="Google Shape;144;p29"/>
          <p:cNvSpPr/>
          <p:nvPr/>
        </p:nvSpPr>
        <p:spPr>
          <a:xfrm>
            <a:off x="5685600" y="1116900"/>
            <a:ext cx="3055500" cy="5259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9"/>
          <p:cNvSpPr/>
          <p:nvPr/>
        </p:nvSpPr>
        <p:spPr>
          <a:xfrm>
            <a:off x="602625" y="1111125"/>
            <a:ext cx="2552100" cy="5259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46" name="Google Shape;146;p29"/>
          <p:cNvSpPr txBox="1"/>
          <p:nvPr/>
        </p:nvSpPr>
        <p:spPr>
          <a:xfrm>
            <a:off x="5685600" y="1111125"/>
            <a:ext cx="30555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Exo 2"/>
                <a:sym typeface="Exo 2"/>
              </a:rPr>
              <a:t>개발개요, 개발환경, 개발일정</a:t>
            </a:r>
            <a:endParaRPr sz="1600" b="1" dirty="0">
              <a:solidFill>
                <a:schemeClr val="dk1"/>
              </a:solidFill>
              <a:latin typeface="카페24 고운밤" pitchFamily="2" charset="-127"/>
              <a:ea typeface="카페24 고운밤" pitchFamily="2" charset="-127"/>
              <a:cs typeface="Exo 2"/>
              <a:sym typeface="Exo 2"/>
            </a:endParaRPr>
          </a:p>
        </p:txBody>
      </p:sp>
      <p:sp>
        <p:nvSpPr>
          <p:cNvPr id="147" name="Google Shape;147;p29"/>
          <p:cNvSpPr txBox="1"/>
          <p:nvPr/>
        </p:nvSpPr>
        <p:spPr>
          <a:xfrm>
            <a:off x="602622" y="1177725"/>
            <a:ext cx="25005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카페24 고운밤" pitchFamily="2" charset="-127"/>
                <a:ea typeface="카페24 고운밤" pitchFamily="2" charset="-127"/>
                <a:cs typeface="Exo 2"/>
                <a:sym typeface="Exo 2"/>
              </a:rPr>
              <a:t>1.               </a:t>
            </a:r>
            <a:r>
              <a:rPr lang="en" sz="1600" b="1" dirty="0" smtClean="0">
                <a:solidFill>
                  <a:schemeClr val="lt1"/>
                </a:solidFill>
                <a:latin typeface="카페24 고운밤" pitchFamily="2" charset="-127"/>
                <a:ea typeface="카페24 고운밤" pitchFamily="2" charset="-127"/>
                <a:cs typeface="Exo 2"/>
                <a:sym typeface="Exo 2"/>
              </a:rPr>
              <a:t>개발개요</a:t>
            </a:r>
            <a:endParaRPr sz="1600" b="1" dirty="0">
              <a:solidFill>
                <a:schemeClr val="lt1"/>
              </a:solidFill>
              <a:latin typeface="카페24 고운밤" pitchFamily="2" charset="-127"/>
              <a:ea typeface="카페24 고운밤" pitchFamily="2" charset="-127"/>
              <a:cs typeface="Exo 2"/>
              <a:sym typeface="Exo 2"/>
            </a:endParaRPr>
          </a:p>
        </p:txBody>
      </p:sp>
      <p:sp>
        <p:nvSpPr>
          <p:cNvPr id="148" name="Google Shape;148;p29"/>
          <p:cNvSpPr/>
          <p:nvPr/>
        </p:nvSpPr>
        <p:spPr>
          <a:xfrm>
            <a:off x="602625" y="1977225"/>
            <a:ext cx="2552100" cy="5259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49" name="Google Shape;149;p29"/>
          <p:cNvSpPr/>
          <p:nvPr/>
        </p:nvSpPr>
        <p:spPr>
          <a:xfrm>
            <a:off x="602625" y="2868300"/>
            <a:ext cx="2552100" cy="5259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50" name="Google Shape;150;p29"/>
          <p:cNvSpPr txBox="1"/>
          <p:nvPr/>
        </p:nvSpPr>
        <p:spPr>
          <a:xfrm>
            <a:off x="602622" y="2934900"/>
            <a:ext cx="25035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3. 	</a:t>
            </a:r>
            <a:r>
              <a:rPr lang="en" sz="1600" b="1" dirty="0" smtClean="0">
                <a:solidFill>
                  <a:schemeClr val="lt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UML</a:t>
            </a:r>
            <a:endParaRPr sz="1600" b="1" dirty="0">
              <a:solidFill>
                <a:schemeClr val="lt1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51" name="Google Shape;151;p29"/>
          <p:cNvSpPr/>
          <p:nvPr/>
        </p:nvSpPr>
        <p:spPr>
          <a:xfrm>
            <a:off x="602625" y="3825975"/>
            <a:ext cx="2552100" cy="5259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52" name="Google Shape;152;p29"/>
          <p:cNvSpPr txBox="1"/>
          <p:nvPr/>
        </p:nvSpPr>
        <p:spPr>
          <a:xfrm>
            <a:off x="602622" y="3892575"/>
            <a:ext cx="25035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lt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4.            UI </a:t>
            </a:r>
            <a:r>
              <a:rPr lang="en" sz="1600" b="1" dirty="0">
                <a:solidFill>
                  <a:schemeClr val="lt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정의서</a:t>
            </a:r>
            <a:endParaRPr sz="1600" b="1" dirty="0">
              <a:solidFill>
                <a:schemeClr val="lt1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53" name="Google Shape;153;p29"/>
          <p:cNvSpPr txBox="1"/>
          <p:nvPr/>
        </p:nvSpPr>
        <p:spPr>
          <a:xfrm>
            <a:off x="602575" y="2043825"/>
            <a:ext cx="2552100" cy="3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lt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2.             DB </a:t>
            </a:r>
            <a:r>
              <a:rPr lang="en" sz="1600" b="1" dirty="0">
                <a:solidFill>
                  <a:schemeClr val="lt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테이블 </a:t>
            </a:r>
            <a:r>
              <a:rPr lang="en" sz="1600" b="1" dirty="0" smtClean="0">
                <a:solidFill>
                  <a:schemeClr val="lt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</a:t>
            </a:r>
            <a:endParaRPr sz="1600" b="1" dirty="0">
              <a:solidFill>
                <a:schemeClr val="lt1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54" name="Google Shape;154;p29"/>
          <p:cNvSpPr/>
          <p:nvPr/>
        </p:nvSpPr>
        <p:spPr>
          <a:xfrm>
            <a:off x="5685600" y="2009250"/>
            <a:ext cx="3055500" cy="5259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9"/>
          <p:cNvSpPr txBox="1"/>
          <p:nvPr/>
        </p:nvSpPr>
        <p:spPr>
          <a:xfrm>
            <a:off x="5685600" y="2010675"/>
            <a:ext cx="30555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DB ERD, DB정의서</a:t>
            </a:r>
            <a:endParaRPr sz="1600" b="1">
              <a:solidFill>
                <a:schemeClr val="dk1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56" name="Google Shape;156;p29"/>
          <p:cNvSpPr/>
          <p:nvPr/>
        </p:nvSpPr>
        <p:spPr>
          <a:xfrm>
            <a:off x="5685600" y="2901600"/>
            <a:ext cx="3055500" cy="5259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9"/>
          <p:cNvSpPr txBox="1"/>
          <p:nvPr/>
        </p:nvSpPr>
        <p:spPr>
          <a:xfrm>
            <a:off x="5685600" y="2916258"/>
            <a:ext cx="30555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Exo 2"/>
                <a:sym typeface="Exo 2"/>
              </a:rPr>
              <a:t> 클래스 </a:t>
            </a:r>
            <a:r>
              <a:rPr lang="en" sz="1600" b="1" dirty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Exo 2"/>
                <a:sym typeface="Exo 2"/>
              </a:rPr>
              <a:t>다이어그램, </a:t>
            </a:r>
            <a:r>
              <a:rPr lang="en" sz="1600" b="1" dirty="0" smtClean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Exo 2"/>
                <a:sym typeface="Exo 2"/>
              </a:rPr>
              <a:t> 유저다이어그램</a:t>
            </a:r>
            <a:endParaRPr sz="1600" b="1" dirty="0">
              <a:solidFill>
                <a:schemeClr val="dk1"/>
              </a:solidFill>
              <a:latin typeface="카페24 고운밤" pitchFamily="2" charset="-127"/>
              <a:ea typeface="카페24 고운밤" pitchFamily="2" charset="-127"/>
              <a:cs typeface="Exo 2"/>
              <a:sym typeface="Exo 2"/>
            </a:endParaRPr>
          </a:p>
        </p:txBody>
      </p:sp>
      <p:sp>
        <p:nvSpPr>
          <p:cNvPr id="158" name="Google Shape;158;p29"/>
          <p:cNvSpPr/>
          <p:nvPr/>
        </p:nvSpPr>
        <p:spPr>
          <a:xfrm>
            <a:off x="5685600" y="3825975"/>
            <a:ext cx="3055500" cy="5259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9"/>
          <p:cNvSpPr txBox="1"/>
          <p:nvPr/>
        </p:nvSpPr>
        <p:spPr>
          <a:xfrm>
            <a:off x="5685600" y="3835658"/>
            <a:ext cx="30555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Exo 2"/>
                <a:sym typeface="Exo 2"/>
              </a:rPr>
              <a:t>UI 정의서</a:t>
            </a:r>
            <a:endParaRPr sz="1600" b="1">
              <a:solidFill>
                <a:schemeClr val="dk1"/>
              </a:solidFill>
              <a:latin typeface="카페24 고운밤" pitchFamily="2" charset="-127"/>
              <a:ea typeface="카페24 고운밤" pitchFamily="2" charset="-127"/>
              <a:cs typeface="Exo 2"/>
              <a:sym typeface="Exo 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>
            <a:spLocks noGrp="1"/>
          </p:cNvSpPr>
          <p:nvPr>
            <p:ph type="title" idx="3"/>
          </p:nvPr>
        </p:nvSpPr>
        <p:spPr>
          <a:xfrm>
            <a:off x="556623" y="72309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latin typeface="카페24 고운밤" pitchFamily="2" charset="-127"/>
                <a:ea typeface="카페24 고운밤" pitchFamily="2" charset="-127"/>
              </a:rPr>
              <a:t>01</a:t>
            </a:r>
            <a:endParaRPr sz="8000" dirty="0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65" name="Google Shape;165;p30"/>
          <p:cNvCxnSpPr/>
          <p:nvPr/>
        </p:nvCxnSpPr>
        <p:spPr>
          <a:xfrm flipH="1">
            <a:off x="1883425" y="0"/>
            <a:ext cx="6600" cy="2905500"/>
          </a:xfrm>
          <a:prstGeom prst="straightConnector1">
            <a:avLst/>
          </a:prstGeom>
          <a:noFill/>
          <a:ln w="9525" cap="flat" cmpd="sng">
            <a:solidFill>
              <a:srgbClr val="A2C4C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30"/>
          <p:cNvSpPr txBox="1"/>
          <p:nvPr/>
        </p:nvSpPr>
        <p:spPr>
          <a:xfrm>
            <a:off x="357448" y="1654975"/>
            <a:ext cx="1492178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개발 개요</a:t>
            </a:r>
            <a:endParaRPr sz="2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67" name="Google Shape;167;p30"/>
          <p:cNvSpPr txBox="1"/>
          <p:nvPr/>
        </p:nvSpPr>
        <p:spPr>
          <a:xfrm>
            <a:off x="4008813" y="836875"/>
            <a:ext cx="1795549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-</a:t>
            </a:r>
            <a:r>
              <a:rPr lang="en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</a:t>
            </a:r>
            <a:r>
              <a:rPr lang="en" sz="20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개발개요</a:t>
            </a:r>
            <a:endParaRPr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-개발환경</a:t>
            </a:r>
            <a:endParaRPr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-개발일정</a:t>
            </a:r>
            <a:endParaRPr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68" name="Google Shape;168;p30"/>
          <p:cNvSpPr txBox="1"/>
          <p:nvPr/>
        </p:nvSpPr>
        <p:spPr>
          <a:xfrm>
            <a:off x="7898600" y="4757975"/>
            <a:ext cx="12453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01 개발개요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>
            <a:spLocks noGrp="1"/>
          </p:cNvSpPr>
          <p:nvPr>
            <p:ph type="title" idx="2"/>
          </p:nvPr>
        </p:nvSpPr>
        <p:spPr>
          <a:xfrm flipH="1">
            <a:off x="0" y="150650"/>
            <a:ext cx="22944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개발환경</a:t>
            </a:r>
            <a:endParaRPr sz="4800" dirty="0"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cxnSp>
        <p:nvCxnSpPr>
          <p:cNvPr id="174" name="Google Shape;174;p31"/>
          <p:cNvCxnSpPr/>
          <p:nvPr/>
        </p:nvCxnSpPr>
        <p:spPr>
          <a:xfrm>
            <a:off x="0" y="44490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6" name="Google Shape;176;p31"/>
          <p:cNvSpPr/>
          <p:nvPr/>
        </p:nvSpPr>
        <p:spPr>
          <a:xfrm>
            <a:off x="76199" y="1103825"/>
            <a:ext cx="1019175" cy="3855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OS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77" name="Google Shape;177;p31"/>
          <p:cNvSpPr/>
          <p:nvPr/>
        </p:nvSpPr>
        <p:spPr>
          <a:xfrm>
            <a:off x="76199" y="1641725"/>
            <a:ext cx="1019175" cy="3855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IDE</a:t>
            </a:r>
            <a:endParaRPr sz="1800" b="1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78" name="Google Shape;178;p31"/>
          <p:cNvSpPr/>
          <p:nvPr/>
        </p:nvSpPr>
        <p:spPr>
          <a:xfrm>
            <a:off x="76199" y="2181613"/>
            <a:ext cx="1019175" cy="3855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DBMS</a:t>
            </a:r>
            <a:endParaRPr sz="1800" b="1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79" name="Google Shape;179;p31"/>
          <p:cNvSpPr/>
          <p:nvPr/>
        </p:nvSpPr>
        <p:spPr>
          <a:xfrm>
            <a:off x="76199" y="2725238"/>
            <a:ext cx="1019175" cy="3855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언어</a:t>
            </a:r>
            <a:endParaRPr sz="1800" b="1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80" name="Google Shape;180;p31"/>
          <p:cNvSpPr/>
          <p:nvPr/>
        </p:nvSpPr>
        <p:spPr>
          <a:xfrm>
            <a:off x="76199" y="3268875"/>
            <a:ext cx="1019175" cy="3855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GUI</a:t>
            </a:r>
            <a:endParaRPr sz="1800" b="1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81" name="Google Shape;181;p31"/>
          <p:cNvSpPr/>
          <p:nvPr/>
        </p:nvSpPr>
        <p:spPr>
          <a:xfrm>
            <a:off x="1910125" y="1082375"/>
            <a:ext cx="3758400" cy="3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Windows 10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82" name="Google Shape;182;p31"/>
          <p:cNvSpPr/>
          <p:nvPr/>
        </p:nvSpPr>
        <p:spPr>
          <a:xfrm>
            <a:off x="1910125" y="1645100"/>
            <a:ext cx="3758400" cy="3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Eclipse </a:t>
            </a:r>
            <a:r>
              <a:rPr lang="en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IDE</a:t>
            </a: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</a:t>
            </a:r>
            <a:r>
              <a:rPr lang="en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2020-03 </a:t>
            </a: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(4.15.0)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83" name="Google Shape;183;p31"/>
          <p:cNvSpPr/>
          <p:nvPr/>
        </p:nvSpPr>
        <p:spPr>
          <a:xfrm>
            <a:off x="1910125" y="2186363"/>
            <a:ext cx="3758400" cy="3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Oracle Ora DB 11g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84" name="Google Shape;184;p31"/>
          <p:cNvSpPr/>
          <p:nvPr/>
        </p:nvSpPr>
        <p:spPr>
          <a:xfrm>
            <a:off x="1910125" y="2725250"/>
            <a:ext cx="3758400" cy="3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Java JDK-14</a:t>
            </a:r>
            <a:endParaRPr sz="1800" b="1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85" name="Google Shape;185;p31"/>
          <p:cNvSpPr/>
          <p:nvPr/>
        </p:nvSpPr>
        <p:spPr>
          <a:xfrm>
            <a:off x="1910125" y="3268875"/>
            <a:ext cx="3758400" cy="3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AWT, Swing</a:t>
            </a:r>
            <a:endParaRPr sz="1800" b="1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6" name="Google Shape;168;p30"/>
          <p:cNvSpPr txBox="1"/>
          <p:nvPr/>
        </p:nvSpPr>
        <p:spPr>
          <a:xfrm>
            <a:off x="7898600" y="4757975"/>
            <a:ext cx="12453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01 개발개요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5" name="Google Shape;180;p31"/>
          <p:cNvSpPr/>
          <p:nvPr/>
        </p:nvSpPr>
        <p:spPr>
          <a:xfrm>
            <a:off x="85874" y="3829875"/>
            <a:ext cx="1019175" cy="385500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참고자</a:t>
            </a:r>
            <a:r>
              <a:rPr lang="ko-KR" altLang="en-US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료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8" name="Google Shape;185;p31"/>
          <p:cNvSpPr/>
          <p:nvPr/>
        </p:nvSpPr>
        <p:spPr>
          <a:xfrm>
            <a:off x="1910125" y="3829875"/>
            <a:ext cx="3758400" cy="385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망고플레이트 </a:t>
            </a:r>
            <a:r>
              <a:rPr lang="ko-KR" altLang="en-US" sz="1800" b="1" dirty="0" err="1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맛집</a:t>
            </a:r>
            <a:r>
              <a:rPr lang="ko-KR" altLang="en-US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리스트 </a:t>
            </a:r>
            <a:r>
              <a:rPr lang="en-US" altLang="ko-KR" sz="1800" b="1" strike="sngStrike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770</a:t>
            </a:r>
            <a:r>
              <a:rPr lang="ko-KR" altLang="en-US" sz="1800" b="1" strike="sngStrike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개수작업</a:t>
            </a:r>
            <a:endParaRPr sz="1800" b="1" strike="sngStrike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/>
          <p:nvPr/>
        </p:nvSpPr>
        <p:spPr>
          <a:xfrm>
            <a:off x="477000" y="771050"/>
            <a:ext cx="8190000" cy="3488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2"/>
          <p:cNvSpPr/>
          <p:nvPr/>
        </p:nvSpPr>
        <p:spPr>
          <a:xfrm>
            <a:off x="733350" y="1344650"/>
            <a:ext cx="696000" cy="329100"/>
          </a:xfrm>
          <a:prstGeom prst="roundRect">
            <a:avLst>
              <a:gd name="adj" fmla="val 16667"/>
            </a:avLst>
          </a:prstGeom>
          <a:noFill/>
          <a:ln w="317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1주차</a:t>
            </a:r>
            <a:endParaRPr sz="16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92" name="Google Shape;192;p32"/>
          <p:cNvSpPr/>
          <p:nvPr/>
        </p:nvSpPr>
        <p:spPr>
          <a:xfrm>
            <a:off x="733350" y="2040100"/>
            <a:ext cx="696000" cy="329100"/>
          </a:xfrm>
          <a:prstGeom prst="roundRect">
            <a:avLst>
              <a:gd name="adj" fmla="val 16667"/>
            </a:avLst>
          </a:prstGeom>
          <a:noFill/>
          <a:ln w="317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2주차</a:t>
            </a:r>
            <a:endParaRPr sz="16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93" name="Google Shape;193;p32"/>
          <p:cNvSpPr/>
          <p:nvPr/>
        </p:nvSpPr>
        <p:spPr>
          <a:xfrm>
            <a:off x="733350" y="2735538"/>
            <a:ext cx="696000" cy="329100"/>
          </a:xfrm>
          <a:prstGeom prst="roundRect">
            <a:avLst>
              <a:gd name="adj" fmla="val 16667"/>
            </a:avLst>
          </a:prstGeom>
          <a:noFill/>
          <a:ln w="317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3주차</a:t>
            </a:r>
            <a:endParaRPr sz="16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94" name="Google Shape;194;p32"/>
          <p:cNvSpPr/>
          <p:nvPr/>
        </p:nvSpPr>
        <p:spPr>
          <a:xfrm>
            <a:off x="733350" y="3431000"/>
            <a:ext cx="696000" cy="329100"/>
          </a:xfrm>
          <a:prstGeom prst="roundRect">
            <a:avLst>
              <a:gd name="adj" fmla="val 16667"/>
            </a:avLst>
          </a:prstGeom>
          <a:noFill/>
          <a:ln w="317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4주차</a:t>
            </a:r>
            <a:endParaRPr sz="16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95" name="Google Shape;195;p32"/>
          <p:cNvSpPr txBox="1"/>
          <p:nvPr/>
        </p:nvSpPr>
        <p:spPr>
          <a:xfrm>
            <a:off x="1628350" y="1297025"/>
            <a:ext cx="1890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주제선정 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cxnSp>
        <p:nvCxnSpPr>
          <p:cNvPr id="196" name="Google Shape;196;p32"/>
          <p:cNvCxnSpPr/>
          <p:nvPr/>
        </p:nvCxnSpPr>
        <p:spPr>
          <a:xfrm rot="10800000" flipH="1">
            <a:off x="1628350" y="1673750"/>
            <a:ext cx="1890000" cy="93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7" name="Google Shape;197;p32"/>
          <p:cNvCxnSpPr/>
          <p:nvPr/>
        </p:nvCxnSpPr>
        <p:spPr>
          <a:xfrm rot="10800000" flipH="1">
            <a:off x="2992475" y="2369200"/>
            <a:ext cx="1890000" cy="93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8" name="Google Shape;198;p32"/>
          <p:cNvCxnSpPr/>
          <p:nvPr/>
        </p:nvCxnSpPr>
        <p:spPr>
          <a:xfrm rot="10800000" flipH="1">
            <a:off x="4409775" y="3121050"/>
            <a:ext cx="1890000" cy="93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9" name="Google Shape;199;p32"/>
          <p:cNvCxnSpPr/>
          <p:nvPr/>
        </p:nvCxnSpPr>
        <p:spPr>
          <a:xfrm rot="10800000" flipH="1">
            <a:off x="6024500" y="3760100"/>
            <a:ext cx="1890000" cy="93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01" name="Google Shape;201;p32"/>
          <p:cNvSpPr txBox="1"/>
          <p:nvPr/>
        </p:nvSpPr>
        <p:spPr>
          <a:xfrm>
            <a:off x="2482425" y="1973985"/>
            <a:ext cx="29101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GUI구축, </a:t>
            </a:r>
            <a:r>
              <a:rPr lang="en" altLang="ko-KR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Eclipse와 DB연동 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>
            <a:off x="4849253" y="2727875"/>
            <a:ext cx="1011043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기능추가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203" name="Google Shape;203;p32"/>
          <p:cNvSpPr txBox="1"/>
          <p:nvPr/>
        </p:nvSpPr>
        <p:spPr>
          <a:xfrm>
            <a:off x="6024500" y="3378175"/>
            <a:ext cx="1890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DB레코드입력, 발표 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204" name="Google Shape;204;p32"/>
          <p:cNvSpPr txBox="1"/>
          <p:nvPr/>
        </p:nvSpPr>
        <p:spPr>
          <a:xfrm>
            <a:off x="3462450" y="56425"/>
            <a:ext cx="2219100" cy="7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개발일정</a:t>
            </a:r>
            <a:endParaRPr sz="16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8" name="Google Shape;168;p30"/>
          <p:cNvSpPr txBox="1"/>
          <p:nvPr/>
        </p:nvSpPr>
        <p:spPr>
          <a:xfrm>
            <a:off x="7898600" y="4757975"/>
            <a:ext cx="12453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01 개발개요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0" name="Google Shape;210;p33"/>
          <p:cNvCxnSpPr/>
          <p:nvPr/>
        </p:nvCxnSpPr>
        <p:spPr>
          <a:xfrm flipH="1">
            <a:off x="1883425" y="0"/>
            <a:ext cx="6600" cy="2905500"/>
          </a:xfrm>
          <a:prstGeom prst="straightConnector1">
            <a:avLst/>
          </a:prstGeom>
          <a:noFill/>
          <a:ln w="9525" cap="flat" cmpd="sng">
            <a:solidFill>
              <a:srgbClr val="A2C4C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Google Shape;211;p33"/>
          <p:cNvSpPr txBox="1"/>
          <p:nvPr/>
        </p:nvSpPr>
        <p:spPr>
          <a:xfrm>
            <a:off x="290945" y="1654975"/>
            <a:ext cx="155868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DB테이블</a:t>
            </a:r>
            <a:endParaRPr sz="2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213" name="Google Shape;213;p33"/>
          <p:cNvSpPr txBox="1"/>
          <p:nvPr/>
        </p:nvSpPr>
        <p:spPr>
          <a:xfrm>
            <a:off x="7817900" y="4757975"/>
            <a:ext cx="13260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02 DB테이블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8" name="Google Shape;164;p30"/>
          <p:cNvSpPr txBox="1">
            <a:spLocks noGrp="1"/>
          </p:cNvSpPr>
          <p:nvPr>
            <p:ph type="title" idx="3"/>
          </p:nvPr>
        </p:nvSpPr>
        <p:spPr>
          <a:xfrm>
            <a:off x="465513" y="723098"/>
            <a:ext cx="119871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 smtClean="0">
                <a:latin typeface="카페24 고운밤" pitchFamily="2" charset="-127"/>
                <a:ea typeface="카페24 고운밤" pitchFamily="2" charset="-127"/>
              </a:rPr>
              <a:t>02</a:t>
            </a:r>
            <a:endParaRPr sz="80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4" name="Google Shape;167;p30"/>
          <p:cNvSpPr txBox="1"/>
          <p:nvPr/>
        </p:nvSpPr>
        <p:spPr>
          <a:xfrm>
            <a:off x="4018338" y="989275"/>
            <a:ext cx="1795549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-</a:t>
            </a:r>
            <a:r>
              <a:rPr lang="en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</a:t>
            </a:r>
            <a:r>
              <a:rPr lang="en-US" altLang="ko-KR" sz="2000" b="1" dirty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DB </a:t>
            </a:r>
            <a:r>
              <a:rPr lang="en-US" altLang="ko-KR" sz="2000" b="1" dirty="0" smtClean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ERD</a:t>
            </a:r>
            <a:endParaRPr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  <a:p>
            <a:r>
              <a:rPr lang="en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-</a:t>
            </a:r>
            <a:r>
              <a:rPr lang="en-US" altLang="ko-KR" sz="2000" b="1" dirty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DB</a:t>
            </a:r>
            <a:r>
              <a:rPr lang="ko-KR" altLang="en-US" sz="2000" b="1" dirty="0" smtClean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정의서</a:t>
            </a:r>
            <a:endParaRPr lang="ko-KR" altLang="en-US"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5650" y="1036288"/>
            <a:ext cx="2512700" cy="337572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4"/>
          <p:cNvSpPr txBox="1"/>
          <p:nvPr/>
        </p:nvSpPr>
        <p:spPr>
          <a:xfrm>
            <a:off x="3624795" y="59510"/>
            <a:ext cx="1894410" cy="7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DB ERD</a:t>
            </a:r>
            <a:endParaRPr sz="44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" name="Google Shape;213;p33"/>
          <p:cNvSpPr txBox="1"/>
          <p:nvPr/>
        </p:nvSpPr>
        <p:spPr>
          <a:xfrm>
            <a:off x="7817900" y="4757975"/>
            <a:ext cx="13260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02 DB테이블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5"/>
          <p:cNvSpPr txBox="1"/>
          <p:nvPr/>
        </p:nvSpPr>
        <p:spPr>
          <a:xfrm>
            <a:off x="464150" y="112850"/>
            <a:ext cx="2479800" cy="7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DB정의서</a:t>
            </a:r>
            <a:endParaRPr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" name="Google Shape;213;p33"/>
          <p:cNvSpPr txBox="1"/>
          <p:nvPr/>
        </p:nvSpPr>
        <p:spPr>
          <a:xfrm>
            <a:off x="7817900" y="4757975"/>
            <a:ext cx="13260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02 DB테이블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923426"/>
              </p:ext>
            </p:extLst>
          </p:nvPr>
        </p:nvGraphicFramePr>
        <p:xfrm>
          <a:off x="398200" y="1216025"/>
          <a:ext cx="5590224" cy="7897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1025"/>
                <a:gridCol w="4569199"/>
              </a:tblGrid>
              <a:tr h="3937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테이블 명</a:t>
                      </a:r>
                      <a:endParaRPr lang="ko-KR" altLang="en-US" b="1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err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Resturant</a:t>
                      </a:r>
                      <a:endParaRPr lang="ko-KR" altLang="en-US" b="1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</a:tr>
              <a:tr h="3960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테이블설명</a:t>
                      </a:r>
                      <a:endParaRPr lang="ko-KR" altLang="en-US" b="1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가게에 대한 정보</a:t>
                      </a:r>
                      <a:endParaRPr lang="ko-KR" altLang="en-US" b="1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783739"/>
              </p:ext>
            </p:extLst>
          </p:nvPr>
        </p:nvGraphicFramePr>
        <p:xfrm>
          <a:off x="397475" y="2029460"/>
          <a:ext cx="5593750" cy="2900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300"/>
                <a:gridCol w="1333500"/>
                <a:gridCol w="923925"/>
                <a:gridCol w="1123950"/>
                <a:gridCol w="466725"/>
                <a:gridCol w="514350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컬럼명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타입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길이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NOT NULL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FK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NO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INT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Y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DIV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VARCHAR2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70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NAME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VARCHAR2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70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LOCATION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VARCHAR2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500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2311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TEL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VARCHAR2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MAINMENU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VARCHAR2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100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RF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VARCHAR2</a:t>
                      </a:r>
                      <a:endParaRPr lang="ko-KR" altLang="en-US" b="1" dirty="0">
                        <a:solidFill>
                          <a:schemeClr val="bg1">
                            <a:lumMod val="50000"/>
                            <a:lumOff val="50000"/>
                          </a:schemeClr>
                        </a:solidFill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200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smtClean="0">
                          <a:solidFill>
                            <a:schemeClr val="bg1">
                              <a:lumMod val="50000"/>
                              <a:lumOff val="50000"/>
                            </a:schemeClr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N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3" name="Google Shape;233;p36"/>
          <p:cNvCxnSpPr/>
          <p:nvPr/>
        </p:nvCxnSpPr>
        <p:spPr>
          <a:xfrm flipH="1">
            <a:off x="1883425" y="0"/>
            <a:ext cx="6600" cy="2905500"/>
          </a:xfrm>
          <a:prstGeom prst="straightConnector1">
            <a:avLst/>
          </a:prstGeom>
          <a:noFill/>
          <a:ln w="9525" cap="flat" cmpd="sng">
            <a:solidFill>
              <a:srgbClr val="A2C4C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164;p30"/>
          <p:cNvSpPr txBox="1">
            <a:spLocks noGrp="1"/>
          </p:cNvSpPr>
          <p:nvPr>
            <p:ph type="title" idx="3"/>
          </p:nvPr>
        </p:nvSpPr>
        <p:spPr>
          <a:xfrm>
            <a:off x="532012" y="875498"/>
            <a:ext cx="120148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 smtClean="0">
                <a:latin typeface="카페24 고운밤" pitchFamily="2" charset="-127"/>
                <a:ea typeface="카페24 고운밤" pitchFamily="2" charset="-127"/>
              </a:rPr>
              <a:t>03</a:t>
            </a:r>
            <a:endParaRPr sz="80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9" name="Google Shape;211;p33"/>
          <p:cNvSpPr txBox="1"/>
          <p:nvPr/>
        </p:nvSpPr>
        <p:spPr>
          <a:xfrm>
            <a:off x="331345" y="1654975"/>
            <a:ext cx="155868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DB테이블</a:t>
            </a:r>
            <a:endParaRPr sz="2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0" name="Google Shape;167;p30"/>
          <p:cNvSpPr txBox="1"/>
          <p:nvPr/>
        </p:nvSpPr>
        <p:spPr>
          <a:xfrm>
            <a:off x="3657600" y="989275"/>
            <a:ext cx="263652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-</a:t>
            </a:r>
            <a:r>
              <a:rPr lang="en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</a:t>
            </a:r>
            <a:r>
              <a:rPr lang="ko-KR" altLang="en-US" sz="2000" b="1" dirty="0" smtClean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클래스 다이어그램</a:t>
            </a:r>
            <a:endParaRPr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  <a:p>
            <a:r>
              <a:rPr lang="en" sz="20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-</a:t>
            </a:r>
            <a:r>
              <a:rPr lang="ko-KR" altLang="en-US" sz="2000" b="1" dirty="0" err="1" smtClean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유스케이스</a:t>
            </a:r>
            <a:r>
              <a:rPr lang="ko-KR" altLang="en-US" sz="2000" b="1" dirty="0" smtClean="0">
                <a:solidFill>
                  <a:schemeClr val="dk1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 다이어그램</a:t>
            </a:r>
            <a:endParaRPr lang="ko-KR" altLang="en-US" sz="20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  <p:sp>
        <p:nvSpPr>
          <p:cNvPr id="12" name="Google Shape;168;p30"/>
          <p:cNvSpPr txBox="1"/>
          <p:nvPr/>
        </p:nvSpPr>
        <p:spPr>
          <a:xfrm>
            <a:off x="8264360" y="4757975"/>
            <a:ext cx="87964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solidFill>
                  <a:srgbClr val="FFFFFF"/>
                </a:solidFill>
                <a:latin typeface="카페24 고운밤" pitchFamily="2" charset="-127"/>
                <a:ea typeface="카페24 고운밤" pitchFamily="2" charset="-127"/>
                <a:cs typeface="Comic Sans MS"/>
                <a:sym typeface="Comic Sans MS"/>
              </a:rPr>
              <a:t>03 UML</a:t>
            </a:r>
            <a:endParaRPr sz="1800" b="1" dirty="0">
              <a:solidFill>
                <a:srgbClr val="FFFFFF"/>
              </a:solidFill>
              <a:latin typeface="카페24 고운밤" pitchFamily="2" charset="-127"/>
              <a:ea typeface="카페24 고운밤" pitchFamily="2" charset="-127"/>
              <a:cs typeface="Comic Sans MS"/>
              <a:sym typeface="Comic Sans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FFFFFF"/>
      </a:dk1>
      <a:lt1>
        <a:srgbClr val="0A3455"/>
      </a:lt1>
      <a:dk2>
        <a:srgbClr val="6EBDC4"/>
      </a:dk2>
      <a:lt2>
        <a:srgbClr val="416D90"/>
      </a:lt2>
      <a:accent1>
        <a:srgbClr val="B4EBF0"/>
      </a:accent1>
      <a:accent2>
        <a:srgbClr val="7CC5CC"/>
      </a:accent2>
      <a:accent3>
        <a:srgbClr val="61A6B5"/>
      </a:accent3>
      <a:accent4>
        <a:srgbClr val="548FA6"/>
      </a:accent4>
      <a:accent5>
        <a:srgbClr val="2E5F80"/>
      </a:accent5>
      <a:accent6>
        <a:srgbClr val="1743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289</Words>
  <Application>Microsoft Office PowerPoint</Application>
  <PresentationFormat>화면 슬라이드 쇼(16:9)</PresentationFormat>
  <Paragraphs>144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16</vt:i4>
      </vt:variant>
    </vt:vector>
  </HeadingPairs>
  <TitlesOfParts>
    <vt:vector size="30" baseType="lpstr">
      <vt:lpstr>굴림</vt:lpstr>
      <vt:lpstr>Arial</vt:lpstr>
      <vt:lpstr>Squada One</vt:lpstr>
      <vt:lpstr>Proxima Nova</vt:lpstr>
      <vt:lpstr>Roboto Condensed</vt:lpstr>
      <vt:lpstr>Proxima Nova Semibold</vt:lpstr>
      <vt:lpstr>Comic Sans MS</vt:lpstr>
      <vt:lpstr>Fira Sans Extra Condensed Medium</vt:lpstr>
      <vt:lpstr>맑은 고딕</vt:lpstr>
      <vt:lpstr>Roboto Condensed Light</vt:lpstr>
      <vt:lpstr>Exo 2</vt:lpstr>
      <vt:lpstr>카페24 고운밤</vt:lpstr>
      <vt:lpstr>Tech Newsletter by Slidesgo</vt:lpstr>
      <vt:lpstr>SlidesGo Final Pages</vt:lpstr>
      <vt:lpstr>서울시 맛집 조회 프로그램</vt:lpstr>
      <vt:lpstr>목       차</vt:lpstr>
      <vt:lpstr>01</vt:lpstr>
      <vt:lpstr>개발환경</vt:lpstr>
      <vt:lpstr>PowerPoint 프레젠테이션</vt:lpstr>
      <vt:lpstr>02</vt:lpstr>
      <vt:lpstr>PowerPoint 프레젠테이션</vt:lpstr>
      <vt:lpstr>PowerPoint 프레젠테이션</vt:lpstr>
      <vt:lpstr>03</vt:lpstr>
      <vt:lpstr>클래스 다이어그램</vt:lpstr>
      <vt:lpstr>유스케이스 다이어그램</vt:lpstr>
      <vt:lpstr>04</vt:lpstr>
      <vt:lpstr>PowerPoint 프레젠테이션</vt:lpstr>
      <vt:lpstr>PowerPoint 프레젠테이션</vt:lpstr>
      <vt:lpstr>https://github.com/Jeong-Ho-Joon/Kosea2020_MidPtj/tree/master/SDSA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서울시 맛집 조회 프로그램</dc:title>
  <dc:creator>user</dc:creator>
  <cp:lastModifiedBy>user</cp:lastModifiedBy>
  <cp:revision>17</cp:revision>
  <dcterms:modified xsi:type="dcterms:W3CDTF">2020-06-23T01:16:27Z</dcterms:modified>
</cp:coreProperties>
</file>